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57" r:id="rId5"/>
    <p:sldId id="268" r:id="rId6"/>
    <p:sldId id="263" r:id="rId7"/>
    <p:sldId id="281" r:id="rId8"/>
    <p:sldId id="267" r:id="rId9"/>
    <p:sldId id="266" r:id="rId10"/>
    <p:sldId id="269" r:id="rId11"/>
    <p:sldId id="282" r:id="rId12"/>
    <p:sldId id="270" r:id="rId13"/>
    <p:sldId id="273" r:id="rId14"/>
    <p:sldId id="276" r:id="rId15"/>
    <p:sldId id="283" r:id="rId16"/>
    <p:sldId id="284" r:id="rId17"/>
    <p:sldId id="277" r:id="rId18"/>
    <p:sldId id="279" r:id="rId19"/>
    <p:sldId id="278" r:id="rId20"/>
    <p:sldId id="274" r:id="rId21"/>
    <p:sldId id="275" r:id="rId22"/>
    <p:sldId id="280" r:id="rId2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0DA4D-14FD-4385-86C1-913C91F646B4}" v="4" dt="2025-08-26T20:27:40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18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B178-53E8-617A-A4DB-D543A41C0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DC145-D400-1C4E-B478-8E69F7884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7E45-DC45-8F04-5BD2-3489EB34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970A6-4379-93FE-C8F3-0B1D9647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C055A-D38C-0AEE-B5A5-AFF93352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3982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ED82-EF5D-DCE1-B533-7B43453F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E0B01-0ABB-4FBD-81ED-5EBA095AD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7E018-812D-B388-362C-0E9E3F2F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9AC7B-5FD7-6886-7212-C6AB62DD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34C6-985C-926D-05F7-AEF263B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7124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5EA62-A00B-3B31-8EC2-BDE07B0F4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3A08D-5DC5-7FBE-87C7-FCCF5AF09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E829-0FBC-8C16-629E-CCC212A6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5698B-4D67-3FE5-B268-115E584F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2534-AB74-47A0-D9DC-FD3F0F37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831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D56A-62D1-1014-34EE-5508A731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214D7-AD61-498D-4432-68FA9608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1403E-B091-FCAD-9514-D644EE30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A4C70-ED90-17AB-7E26-632EAA82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06BEB-9E88-482B-B229-452A3B44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378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CE0D-A0A0-CF2E-2609-60BB7B35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4CAB7-2189-C9D0-3139-97F182DD1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628B-A4C4-E559-FACB-F8C0B4C8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D56AB-649A-2D26-B4DA-789D7A29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6048A-0C8E-5BCA-3411-A75199B4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241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4D23-F8B7-B5AB-9A77-8D840721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6A9E-2D90-2F80-C8A4-1CB55691E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E9B3A-DB91-F71E-4E70-FF8DE9B9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ED794-F028-5410-4F54-EFE6F0E0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47964-30A3-E445-CB69-AF3F3AF5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6133C-E0E5-2646-4F6E-8D7DFE39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365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8564-25DD-13CE-2315-9537371E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76158-1B5B-4094-8BDC-75CE6365A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3EA3E-D008-6E7A-D2E3-867187FD8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121DB-5242-0FC7-873D-CFD08BCE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2B6FA-1DCA-E771-9BF2-F8B81D7C9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48B3F-4A47-EBD4-45E5-4766357C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CE718-7647-FBC9-0F11-194150E1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A6491-145E-FF65-251F-2B542217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008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58A3-C4A2-FB0E-1C2E-9451500C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FF216-0335-D83C-D0CA-81277025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41B25-30E3-E7A5-A2BA-E7E4BA35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5FA7F-68B8-47E6-34BF-253D31A3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9367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9A5ED-0DE7-73E2-35A1-A6D9B501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C515E-E221-58F0-8416-394AB9D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582AE-2AAA-4BBB-A4CF-D790D108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262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35BE-9379-D8CC-88F3-CD6CC080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D6AA-E13C-33B9-A529-5B1DBC80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440C8-6F91-6D48-8604-284885FCA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D715B-4186-2E6F-B16D-DF5DEF59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BDDA9-668E-E2B0-8A85-3B569240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CF6CD-821B-155E-DFA6-0167594A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738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F6DF-90B3-48D8-882F-CE805FDC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B9B67-C9C4-F2D5-EAB3-4A00C6D4A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D17A9-15E4-A122-A98B-13AC50A5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70542-5F12-749C-C78F-84849D18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A2083-BD24-B5C3-AA3A-C371FDFA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6618-E9EA-5800-06AF-FEA87F37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9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99FF1-CB18-664D-88BE-7B0DE72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1C80F-D4A3-8907-C02C-A3E7FE6A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59AC-7111-F681-6824-B697B9BC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1339D9-37F6-4CFA-A42C-96E692E44653}" type="datetimeFigureOut">
              <a:rPr lang="en-CH" smtClean="0"/>
              <a:t>08/27/2025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ADDE0-552C-7BC1-3BE7-6A201FEC9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28FB1-A9FA-3689-E30B-9244EB83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51A4D-9B21-4E91-BDD6-E8A38D79CC89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586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qss.github.io/dss-workshops/R/Rintro/base-r-cheat-shee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.co/download/rstudio-desktop/" TargetMode="External"/><Relationship Id="rId2" Type="http://schemas.openxmlformats.org/officeDocument/2006/relationships/hyperlink" Target="https://cran.r-project.org/bin/windows/bas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925D-491A-E6D4-8019-CD3853932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Crash Course in Statistics for Neuroscience Center Zurich, R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DC6B7-BE18-6EA8-0C7B-322E0A1915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Zofia Baranczuk</a:t>
            </a:r>
          </a:p>
          <a:p>
            <a:r>
              <a:rPr lang="en-US"/>
              <a:t>25.08-27.08 2025</a:t>
            </a:r>
            <a:endParaRPr lang="en-CH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5153DB8-0889-0364-ACA8-FF7F24A9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3" y="191639"/>
            <a:ext cx="2422539" cy="8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194-2D74-A8A4-D1A3-D84B6733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data sets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9E80-EAB0-E919-270C-A3FC4128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02_DataSets</a:t>
            </a:r>
          </a:p>
          <a:p>
            <a:endParaRPr lang="en-US" dirty="0"/>
          </a:p>
          <a:p>
            <a:r>
              <a:rPr lang="en-US" dirty="0"/>
              <a:t>Learning Goals: read the data from different sources (.txt, .csv, .</a:t>
            </a:r>
            <a:r>
              <a:rPr lang="en-US" dirty="0" err="1"/>
              <a:t>Rdata</a:t>
            </a:r>
            <a:r>
              <a:rPr lang="en-US" dirty="0"/>
              <a:t>, from a package, directly from R). Installing a package and loading a package.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4161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08D18-98B1-8D97-711A-F636F34A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Base R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2C828A-56C8-40CD-D91C-F36D4C6B6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https://iqss.github.io/dss-workshops/R/Rintro/base-r-cheat-sheet.pdf</a:t>
            </a:r>
            <a:endParaRPr lang="de-CH" dirty="0"/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D51A06-D644-DD44-E7E6-B2C9C2D2A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89" y="2519423"/>
            <a:ext cx="5910222" cy="39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7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E7BF-00BE-36ED-1A94-27798841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3A19-8DD5-E4F9-41B3-159AF8CDB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03_ProbabilityDistributions.Rmd</a:t>
            </a:r>
          </a:p>
          <a:p>
            <a:r>
              <a:rPr lang="en-US" dirty="0"/>
              <a:t>Learning goals:</a:t>
            </a:r>
          </a:p>
          <a:p>
            <a:pPr>
              <a:buFontTx/>
              <a:buChar char="-"/>
            </a:pPr>
            <a:r>
              <a:rPr lang="en-US" dirty="0"/>
              <a:t>Working with the density function (d*), probability mass function (d*), cumulative distribution function (p*), quantile function (q*) for the normal (*norm), binomial, Poisson, Exponential and Uniform distributions</a:t>
            </a:r>
          </a:p>
          <a:p>
            <a:pPr>
              <a:buFontTx/>
              <a:buChar char="-"/>
            </a:pPr>
            <a:r>
              <a:rPr lang="en-US" dirty="0"/>
              <a:t>Plotting these functions </a:t>
            </a:r>
          </a:p>
          <a:p>
            <a:pPr>
              <a:buFontTx/>
              <a:buChar char="-"/>
            </a:pPr>
            <a:r>
              <a:rPr lang="en-US" dirty="0"/>
              <a:t>“?” in R</a:t>
            </a:r>
          </a:p>
          <a:p>
            <a:pPr>
              <a:buFontTx/>
              <a:buChar char="-"/>
            </a:pPr>
            <a:r>
              <a:rPr lang="en-US" dirty="0"/>
              <a:t>Sampling from a distribution</a:t>
            </a:r>
          </a:p>
          <a:p>
            <a:pPr>
              <a:buFontTx/>
              <a:buChar char="-"/>
            </a:pPr>
            <a:r>
              <a:rPr lang="en-US" dirty="0"/>
              <a:t>Getting information about the distribution using simulations </a:t>
            </a:r>
          </a:p>
          <a:p>
            <a:pPr>
              <a:buFontTx/>
              <a:buChar char="-"/>
            </a:pPr>
            <a:r>
              <a:rPr lang="en-US" dirty="0"/>
              <a:t>Getting t-distributed sample using the normal distribution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8549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BB94-D4FD-6D2F-82F7-26619EEE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 in R</a:t>
            </a:r>
            <a:endParaRPr lang="en-C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7775CF-E62E-B014-9496-9F8C90B89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148" y="2068216"/>
            <a:ext cx="8186035" cy="4072855"/>
          </a:xfrm>
        </p:spPr>
      </p:pic>
    </p:spTree>
    <p:extLst>
      <p:ext uri="{BB962C8B-B14F-4D97-AF65-F5344CB8AC3E}">
        <p14:creationId xmlns:p14="http://schemas.microsoft.com/office/powerpoint/2010/main" val="290362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AE16-A643-CBA1-F23D-00766DF07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EABA-39B2-4034-FB39-7149D5223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04_DataWrangling</a:t>
            </a:r>
          </a:p>
          <a:p>
            <a:pPr marL="0" indent="0">
              <a:buNone/>
            </a:pPr>
            <a:r>
              <a:rPr lang="en-US" dirty="0"/>
              <a:t>Learning goals: pivot tables with </a:t>
            </a:r>
            <a:r>
              <a:rPr lang="en-US" dirty="0" err="1"/>
              <a:t>dyplr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/>
              <a:t>group_by</a:t>
            </a:r>
            <a:r>
              <a:rPr lang="en-US" dirty="0"/>
              <a:t>() %&gt;% summarize() from the </a:t>
            </a:r>
            <a:r>
              <a:rPr lang="en-US" dirty="0" err="1"/>
              <a:t>dplyr</a:t>
            </a:r>
            <a:r>
              <a:rPr lang="en-US" dirty="0"/>
              <a:t> package</a:t>
            </a:r>
          </a:p>
          <a:p>
            <a:pPr marL="0" indent="0">
              <a:buNone/>
            </a:pPr>
            <a:r>
              <a:rPr lang="en-US" dirty="0"/>
              <a:t>Learn mutate() and select() to work column-wise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Pick observations by their values (filter()).</a:t>
            </a:r>
          </a:p>
          <a:p>
            <a:pPr marL="0" indent="0">
              <a:buNone/>
            </a:pPr>
            <a:r>
              <a:rPr lang="en-US" dirty="0"/>
              <a:t>Reorder the rows (arrange()).</a:t>
            </a:r>
          </a:p>
          <a:p>
            <a:pPr marL="0" indent="0">
              <a:buNone/>
            </a:pPr>
            <a:r>
              <a:rPr lang="en-US" dirty="0"/>
              <a:t>Pick variables by their names (select()).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810F71F-4CB4-806B-009B-FE71E1D2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88A3B4-FA12-7E06-B8E0-5DF63A729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3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44C23A4-0164-7467-7C3D-E748717F729C}"/>
              </a:ext>
            </a:extLst>
          </p:cNvPr>
          <p:cNvSpPr txBox="1"/>
          <p:nvPr/>
        </p:nvSpPr>
        <p:spPr>
          <a:xfrm>
            <a:off x="354435" y="364731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https://nyu-cdsc.github.io/learningr/assets/data-transformation.pdf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2F5608-DE0C-F507-F8CC-5CF1E8771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877" y="908665"/>
            <a:ext cx="8503021" cy="56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6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596A9A-6D19-09BD-0663-FF11D81A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94" y="1054069"/>
            <a:ext cx="8708512" cy="55967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20A77A2-B95D-EBE1-6DAF-0F55EB830061}"/>
              </a:ext>
            </a:extLst>
          </p:cNvPr>
          <p:cNvSpPr txBox="1"/>
          <p:nvPr/>
        </p:nvSpPr>
        <p:spPr>
          <a:xfrm>
            <a:off x="731827" y="366592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https://rstudio.github.io/cheatsheets/tidyr.pdf</a:t>
            </a:r>
          </a:p>
        </p:txBody>
      </p:sp>
    </p:spTree>
    <p:extLst>
      <p:ext uri="{BB962C8B-B14F-4D97-AF65-F5344CB8AC3E}">
        <p14:creationId xmlns:p14="http://schemas.microsoft.com/office/powerpoint/2010/main" val="390906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DB354-2683-7163-959F-6BF83B10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Visualization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599D0-C787-3793-5D70-940E491C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05_Visualization</a:t>
            </a:r>
          </a:p>
          <a:p>
            <a:pPr marL="0" indent="0">
              <a:buNone/>
            </a:pPr>
            <a:r>
              <a:rPr lang="de-DE" dirty="0"/>
              <a:t>Learning </a:t>
            </a:r>
            <a:r>
              <a:rPr lang="de-DE" dirty="0" err="1"/>
              <a:t>goals</a:t>
            </a:r>
            <a:r>
              <a:rPr lang="de-DE" dirty="0"/>
              <a:t>: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aesthetic</a:t>
            </a:r>
            <a:r>
              <a:rPr lang="de-DE" dirty="0"/>
              <a:t> </a:t>
            </a:r>
            <a:r>
              <a:rPr lang="de-DE" dirty="0" err="1"/>
              <a:t>plots</a:t>
            </a:r>
            <a:r>
              <a:rPr lang="de-DE" dirty="0"/>
              <a:t> in R.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100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CA115C-C2CF-9A7E-D68B-B0A08B87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22" y="-10486"/>
            <a:ext cx="5335178" cy="57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655618-D1A8-3810-4704-818F37E4644D}"/>
              </a:ext>
            </a:extLst>
          </p:cNvPr>
          <p:cNvSpPr txBox="1"/>
          <p:nvPr/>
        </p:nvSpPr>
        <p:spPr>
          <a:xfrm>
            <a:off x="293615" y="6182686"/>
            <a:ext cx="656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See: https://rstudio.github.io/cheatsheets/data-visualization.pdf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504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4723C-723E-7E9D-920F-BD619FDE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testing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D9A97A-AD82-079E-5D50-9D6CE06C8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06_Statistical </a:t>
            </a:r>
            <a:r>
              <a:rPr lang="de-DE" dirty="0" err="1"/>
              <a:t>testing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Learning </a:t>
            </a:r>
            <a:r>
              <a:rPr lang="de-DE" dirty="0" err="1"/>
              <a:t>goals</a:t>
            </a:r>
            <a:r>
              <a:rPr lang="de-DE" dirty="0"/>
              <a:t>: </a:t>
            </a:r>
            <a:r>
              <a:rPr lang="de-DE" dirty="0" err="1"/>
              <a:t>apply</a:t>
            </a:r>
            <a:r>
              <a:rPr lang="de-DE" dirty="0"/>
              <a:t> and </a:t>
            </a:r>
            <a:r>
              <a:rPr lang="de-DE" dirty="0" err="1"/>
              <a:t>interpret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in R.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importance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assumptions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.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84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D7DA-2122-206C-B4C1-8EE87C0D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1E648-7BBA-1D84-020A-C41CD80F9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Day 1: Intro, Data Sets, Probability</a:t>
            </a:r>
          </a:p>
          <a:p>
            <a:pPr marL="514350" indent="-514350">
              <a:buAutoNum type="arabicPeriod"/>
            </a:pPr>
            <a:r>
              <a:rPr lang="en-US" dirty="0"/>
              <a:t>Day 2: Data Wrangling, Plotting, Hypothesis Testing</a:t>
            </a:r>
          </a:p>
          <a:p>
            <a:pPr marL="514350" indent="-514350">
              <a:buAutoNum type="arabicPeriod"/>
            </a:pPr>
            <a:r>
              <a:rPr lang="en-US" dirty="0"/>
              <a:t>Day 3: Simulations, Linear regression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Breaks: 9:50, 10:50, , 12:00 - 13:00, 13:50, 14:50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447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0E74-96FB-6717-4FAA-64DC97A2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AD0C-F2C0-42F4-A975-095837FFB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07_Simulations.Rmd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Learning goals: Use simulations to build intuition about statistical concepts.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42766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B219-2B48-7DBC-C96B-33F9AAA7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EFA4-C031-B59C-5B7D-1D0F8158F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08_LinearRegression</a:t>
            </a:r>
          </a:p>
          <a:p>
            <a:endParaRPr lang="en-US" dirty="0"/>
          </a:p>
          <a:p>
            <a:pPr marL="101600" lvl="0" indent="0">
              <a:spcBef>
                <a:spcPts val="0"/>
              </a:spcBef>
              <a:buSzPts val="2000"/>
              <a:buNone/>
            </a:pPr>
            <a:r>
              <a:rPr lang="en-US" dirty="0"/>
              <a:t>Learning goals: </a:t>
            </a:r>
          </a:p>
          <a:p>
            <a:pPr marL="457200" lvl="0" indent="-355600">
              <a:spcBef>
                <a:spcPts val="0"/>
              </a:spcBef>
              <a:buSzPts val="2000"/>
              <a:buChar char="●"/>
            </a:pPr>
            <a:r>
              <a:rPr lang="en-US" dirty="0"/>
              <a:t>Apply linear model in R, check the assumptions, interpret the output. </a:t>
            </a:r>
          </a:p>
          <a:p>
            <a:pPr marL="457200" lvl="0" indent="-355600">
              <a:spcBef>
                <a:spcPts val="0"/>
              </a:spcBef>
              <a:buSzPts val="2000"/>
              <a:buChar char="●"/>
            </a:pPr>
            <a:r>
              <a:rPr lang="en-US" dirty="0"/>
              <a:t>Multicollinearity,  influential points, interactions between variables, categorical variables (factors).</a:t>
            </a:r>
          </a:p>
          <a:p>
            <a:pPr marL="457200" lvl="0" indent="-355600">
              <a:spcBef>
                <a:spcPts val="0"/>
              </a:spcBef>
              <a:buSzPts val="2000"/>
              <a:buChar char="●"/>
            </a:pPr>
            <a:r>
              <a:rPr lang="en-US" dirty="0"/>
              <a:t>Linear regression assumptions not fulfilled - examples </a:t>
            </a:r>
          </a:p>
          <a:p>
            <a:pPr marL="457200" lvl="0" indent="-355600">
              <a:spcBef>
                <a:spcPts val="0"/>
              </a:spcBef>
              <a:buSzPts val="2000"/>
              <a:buChar char="●"/>
            </a:pPr>
            <a:r>
              <a:rPr lang="en-US" dirty="0"/>
              <a:t>Making predictions in linear model</a:t>
            </a:r>
          </a:p>
          <a:p>
            <a:pPr marL="0" indent="0">
              <a:buNone/>
            </a:pPr>
            <a:endParaRPr lang="en-US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16323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9EDF2B-21B0-305F-E4D2-86D02819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 </a:t>
            </a:r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2616368-E37E-5C0B-9A2E-494FA9D5CE10}"/>
              </a:ext>
            </a:extLst>
          </p:cNvPr>
          <p:cNvSpPr txBox="1"/>
          <p:nvPr/>
        </p:nvSpPr>
        <p:spPr>
          <a:xfrm>
            <a:off x="991998" y="1845469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Evaluation:</a:t>
            </a:r>
          </a:p>
          <a:p>
            <a:endParaRPr lang="de-CH" dirty="0"/>
          </a:p>
          <a:p>
            <a:r>
              <a:rPr lang="de-CH" dirty="0"/>
              <a:t>https://forms.gle/CoBy497Ztn3UsQM5A</a:t>
            </a:r>
          </a:p>
        </p:txBody>
      </p:sp>
      <p:pic>
        <p:nvPicPr>
          <p:cNvPr id="6" name="Grafik 5" descr="Ein Bild, das Muster, Quadrat, Symmetrie, Kunst enthält.&#10;&#10;KI-generierte Inhalte können fehlerhaft sein.">
            <a:extLst>
              <a:ext uri="{FF2B5EF4-FFF2-40B4-BE49-F238E27FC236}">
                <a16:creationId xmlns:a16="http://schemas.microsoft.com/office/drawing/2014/main" id="{97D3F77D-3CF7-5200-EAF8-5F89CB0CA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70" y="1690688"/>
            <a:ext cx="4974148" cy="49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6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8CFB-A0BC-B3CA-B21E-B6A079D4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 and R Markdown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1429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B14F-6D1E-E5B1-B039-F0AFA7E1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1, depression per country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9E3C2-EA9E-1054-7547-A24F3DF83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01_Intro.Rmd</a:t>
            </a:r>
          </a:p>
          <a:p>
            <a:r>
              <a:rPr lang="en-US" dirty="0"/>
              <a:t>depression-rates-by-country-2025.csv</a:t>
            </a:r>
          </a:p>
          <a:p>
            <a:endParaRPr lang="en-US" dirty="0"/>
          </a:p>
          <a:p>
            <a:r>
              <a:rPr lang="en-US" dirty="0"/>
              <a:t>Learning Goals: use R, in </a:t>
            </a:r>
            <a:r>
              <a:rPr lang="en-US" dirty="0" err="1"/>
              <a:t>Rstudio</a:t>
            </a:r>
            <a:r>
              <a:rPr lang="en-US" dirty="0"/>
              <a:t>, compile your .</a:t>
            </a:r>
            <a:r>
              <a:rPr lang="en-US" dirty="0" err="1"/>
              <a:t>Rmd</a:t>
            </a:r>
            <a:r>
              <a:rPr lang="en-US" dirty="0"/>
              <a:t> file to .doc (or .pdf if you have latex), code chunks vs. text chunks, read the data (here: from a link), work with a data frame, visualize the data</a:t>
            </a:r>
          </a:p>
          <a:p>
            <a:endParaRPr lang="en-US" dirty="0"/>
          </a:p>
          <a:p>
            <a:r>
              <a:rPr lang="en-US" dirty="0"/>
              <a:t>R: </a:t>
            </a:r>
            <a:r>
              <a:rPr lang="en-US" dirty="0">
                <a:hlinkClick r:id="rId2"/>
              </a:rPr>
              <a:t>https://cran.r-project.org/bin/windows/base/</a:t>
            </a:r>
            <a:endParaRPr lang="en-US" dirty="0"/>
          </a:p>
          <a:p>
            <a:r>
              <a:rPr lang="en-US" dirty="0" err="1"/>
              <a:t>Rstudio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https://posit.co/download/rstudio-desktop/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3206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C7DB-A1F1-713E-F905-3F43F9E6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code in the console vs. R (Markdown) file</a:t>
            </a:r>
            <a:endParaRPr lang="en-C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BD9B8C-44B2-81DD-A9F9-490F0DC5D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7974" y="1343590"/>
            <a:ext cx="7406733" cy="3993654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74F39F-35C1-B2AF-7363-532CD43D760E}"/>
              </a:ext>
            </a:extLst>
          </p:cNvPr>
          <p:cNvSpPr/>
          <p:nvPr/>
        </p:nvSpPr>
        <p:spPr>
          <a:xfrm>
            <a:off x="3477055" y="4321147"/>
            <a:ext cx="4428864" cy="946768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E0ABD-918C-5A10-C1B6-573E1495C1B6}"/>
              </a:ext>
            </a:extLst>
          </p:cNvPr>
          <p:cNvSpPr txBox="1"/>
          <p:nvPr/>
        </p:nvSpPr>
        <p:spPr>
          <a:xfrm>
            <a:off x="3317735" y="5448842"/>
            <a:ext cx="694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code in the console will not be saved, useful for some quick checks, calling help pages, installing packages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135D2-79DA-734A-9CE8-0130754DF05E}"/>
              </a:ext>
            </a:extLst>
          </p:cNvPr>
          <p:cNvSpPr txBox="1"/>
          <p:nvPr/>
        </p:nvSpPr>
        <p:spPr>
          <a:xfrm>
            <a:off x="396510" y="1690687"/>
            <a:ext cx="297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code in the file, when it is used for the analysis to make sure it is saved,  reproducible.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5328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6F164-2672-47D0-AF33-7E7E3DDF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Complining R</a:t>
            </a:r>
            <a:r>
              <a:rPr lang="en-US" dirty="0"/>
              <a:t> </a:t>
            </a:r>
            <a:r>
              <a:rPr lang="pl-PL" dirty="0"/>
              <a:t>Markdown</a:t>
            </a:r>
            <a:endParaRPr lang="en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4A9338-553D-46C8-AD90-05BCE007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7" y="1690688"/>
            <a:ext cx="5990587" cy="43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F91601-EC29-42D4-9651-01144F6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296A-8134-4C04-85E3-2566F9718189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4203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62343-C611-6F70-AEF7-D936019D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 </a:t>
            </a:r>
            <a:r>
              <a:rPr lang="de-DE" dirty="0" err="1"/>
              <a:t>Markdown</a:t>
            </a:r>
            <a:r>
              <a:rPr lang="de-DE" dirty="0"/>
              <a:t> </a:t>
            </a:r>
            <a:r>
              <a:rPr lang="de-DE" dirty="0" err="1"/>
              <a:t>cheat</a:t>
            </a:r>
            <a:r>
              <a:rPr lang="de-DE" dirty="0"/>
              <a:t> </a:t>
            </a:r>
            <a:r>
              <a:rPr lang="de-DE" dirty="0" err="1"/>
              <a:t>sheet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038AA3-C5A5-1516-8344-2C9FDBF8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https://rstudio.github.io/cheatsheets/rmarkdown.pdf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922370-9EFF-F0B1-95D2-B56E8395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02" y="2492347"/>
            <a:ext cx="7362879" cy="38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8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DD4F-409D-F6C4-662E-D2431284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7962A-BF0A-E722-CB42-71B5CED88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used a couple of functions:</a:t>
            </a:r>
          </a:p>
          <a:p>
            <a:pPr marL="0" indent="0">
              <a:buNone/>
            </a:pPr>
            <a:r>
              <a:rPr lang="en-US" dirty="0"/>
              <a:t>plot(), histogram(), max() –available directly in R. “Base R”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Package – a unit of shareable code, data, documentation.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install packages: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C0C0C0"/>
                </a:highlight>
              </a:rPr>
              <a:t>install.packages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C0C0C0"/>
                </a:highlight>
              </a:rPr>
              <a:t>("package-name-in-quotes")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DF4835-B0AC-5F62-7A4E-5EAFF9F6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5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6433-1F78-4486-5313-2D021E57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data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2263-4668-292B-7421-48B924F5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.csv, .txt, .</a:t>
            </a:r>
            <a:r>
              <a:rPr lang="en-US" dirty="0" err="1"/>
              <a:t>Rdata</a:t>
            </a:r>
            <a:r>
              <a:rPr lang="en-US" dirty="0"/>
              <a:t> (for .</a:t>
            </a:r>
            <a:r>
              <a:rPr lang="en-US" dirty="0" err="1"/>
              <a:t>json</a:t>
            </a:r>
            <a:r>
              <a:rPr lang="en-US" dirty="0"/>
              <a:t>, .xlsx you can use corresponding packages)</a:t>
            </a:r>
          </a:p>
          <a:p>
            <a:r>
              <a:rPr lang="en-US" dirty="0"/>
              <a:t>From a </a:t>
            </a:r>
            <a:r>
              <a:rPr lang="en-US" dirty="0" err="1"/>
              <a:t>url</a:t>
            </a:r>
            <a:r>
              <a:rPr lang="en-US" dirty="0"/>
              <a:t>, from a local file, directly available in R, from a package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6999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Breitbild</PresentationFormat>
  <Paragraphs>95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Wingdings</vt:lpstr>
      <vt:lpstr>Office Theme</vt:lpstr>
      <vt:lpstr>Crash Course in Statistics for Neuroscience Center Zurich, R</vt:lpstr>
      <vt:lpstr>Plan</vt:lpstr>
      <vt:lpstr>Introduction to R and R Markdown</vt:lpstr>
      <vt:lpstr>Example 1, depression per country</vt:lpstr>
      <vt:lpstr>R code in the console vs. R (Markdown) file</vt:lpstr>
      <vt:lpstr>Complining R Markdown</vt:lpstr>
      <vt:lpstr>R Markdown cheat sheet</vt:lpstr>
      <vt:lpstr>Packages</vt:lpstr>
      <vt:lpstr>Reading the data</vt:lpstr>
      <vt:lpstr>Reading data sets</vt:lpstr>
      <vt:lpstr>Base R</vt:lpstr>
      <vt:lpstr>Probability distributions</vt:lpstr>
      <vt:lpstr>Probability distributions in R</vt:lpstr>
      <vt:lpstr>Data Wrangling</vt:lpstr>
      <vt:lpstr>PowerPoint-Präsentation</vt:lpstr>
      <vt:lpstr>PowerPoint-Präsentation</vt:lpstr>
      <vt:lpstr>Visualization</vt:lpstr>
      <vt:lpstr>PowerPoint-Präsentation</vt:lpstr>
      <vt:lpstr>Statistical testing</vt:lpstr>
      <vt:lpstr>Simulations</vt:lpstr>
      <vt:lpstr>Linear regression</vt:lpstr>
      <vt:lpstr>Thank you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Baranczuk-Turska Zofia HSLU I</dc:creator>
  <cp:lastModifiedBy>Baranczuk-Turska Zofia HSLU I</cp:lastModifiedBy>
  <cp:revision>3</cp:revision>
  <dcterms:created xsi:type="dcterms:W3CDTF">2025-07-29T13:47:00Z</dcterms:created>
  <dcterms:modified xsi:type="dcterms:W3CDTF">2025-08-26T22:14:18Z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b0afbd-3cf7-4707-aee4-8dc9d855de29_Enabled">
    <vt:lpwstr>true</vt:lpwstr>
  </property>
  <property fmtid="{D5CDD505-2E9C-101B-9397-08002B2CF9AE}" pid="3" name="MSIP_Label_e8b0afbd-3cf7-4707-aee4-8dc9d855de29_SetDate">
    <vt:lpwstr>2025-07-29T13:48:25Z</vt:lpwstr>
  </property>
  <property fmtid="{D5CDD505-2E9C-101B-9397-08002B2CF9AE}" pid="4" name="MSIP_Label_e8b0afbd-3cf7-4707-aee4-8dc9d855de29_Method">
    <vt:lpwstr>Standard</vt:lpwstr>
  </property>
  <property fmtid="{D5CDD505-2E9C-101B-9397-08002B2CF9AE}" pid="5" name="MSIP_Label_e8b0afbd-3cf7-4707-aee4-8dc9d855de29_Name">
    <vt:lpwstr>intern</vt:lpwstr>
  </property>
  <property fmtid="{D5CDD505-2E9C-101B-9397-08002B2CF9AE}" pid="6" name="MSIP_Label_e8b0afbd-3cf7-4707-aee4-8dc9d855de29_SiteId">
    <vt:lpwstr>75a34008-d7d1-4924-8e78-31fea86f6e68</vt:lpwstr>
  </property>
  <property fmtid="{D5CDD505-2E9C-101B-9397-08002B2CF9AE}" pid="7" name="MSIP_Label_e8b0afbd-3cf7-4707-aee4-8dc9d855de29_ActionId">
    <vt:lpwstr>95223a5b-6eb0-4e8b-bd4d-8f22bb164436</vt:lpwstr>
  </property>
  <property fmtid="{D5CDD505-2E9C-101B-9397-08002B2CF9AE}" pid="8" name="MSIP_Label_e8b0afbd-3cf7-4707-aee4-8dc9d855de29_ContentBits">
    <vt:lpwstr>0</vt:lpwstr>
  </property>
  <property fmtid="{D5CDD505-2E9C-101B-9397-08002B2CF9AE}" pid="9" name="MSIP_Label_e8b0afbd-3cf7-4707-aee4-8dc9d855de29_Tag">
    <vt:lpwstr>10, 3, 0, 1</vt:lpwstr>
  </property>
</Properties>
</file>